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32" r:id="rId1"/>
  </p:sldMasterIdLst>
  <p:sldIdLst>
    <p:sldId id="256" r:id="rId2"/>
    <p:sldId id="257" r:id="rId3"/>
    <p:sldId id="259" r:id="rId4"/>
    <p:sldId id="258" r:id="rId5"/>
    <p:sldId id="260" r:id="rId6"/>
    <p:sldId id="261" r:id="rId7"/>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113A9D2-9D6B-4929-AA2D-F23B5EE8CBE7}" styleName="نمط ذو نسُق 2 - تمييز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85" d="100"/>
          <a:sy n="85" d="100"/>
        </p:scale>
        <p:origin x="-112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1">
        <a:schemeClr val="bg1"/>
      </p:bgRef>
    </p:bg>
    <p:spTree>
      <p:nvGrpSpPr>
        <p:cNvPr id="1" name=""/>
        <p:cNvGrpSpPr/>
        <p:nvPr/>
      </p:nvGrpSpPr>
      <p:grpSpPr>
        <a:xfrm>
          <a:off x="0" y="0"/>
          <a:ext cx="0" cy="0"/>
          <a:chOff x="0" y="0"/>
          <a:chExt cx="0" cy="0"/>
        </a:xfrm>
      </p:grpSpPr>
      <p:sp>
        <p:nvSpPr>
          <p:cNvPr id="8" name="عنوان 7"/>
          <p:cNvSpPr>
            <a:spLocks noGrp="1"/>
          </p:cNvSpPr>
          <p:nvPr>
            <p:ph type="ctrTitle"/>
          </p:nvPr>
        </p:nvSpPr>
        <p:spPr>
          <a:xfrm>
            <a:off x="2286000" y="3124200"/>
            <a:ext cx="6172200" cy="1894362"/>
          </a:xfrm>
        </p:spPr>
        <p:txBody>
          <a:bodyPr/>
          <a:lstStyle>
            <a:lvl1pPr>
              <a:defRPr b="1"/>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bwMode="auto">
          <a:xfrm rot="5400000">
            <a:off x="7764621" y="1174097"/>
            <a:ext cx="2286000" cy="381000"/>
          </a:xfrm>
        </p:spPr>
        <p:txBody>
          <a:bodyPr/>
          <a:lstStyle/>
          <a:p>
            <a:fld id="{9AA1339B-6120-4040-B482-E73A45EF7082}" type="datetimeFigureOut">
              <a:rPr lang="ar-SA" smtClean="0"/>
              <a:pPr/>
              <a:t>25/04/1433</a:t>
            </a:fld>
            <a:endParaRPr lang="ar-SA"/>
          </a:p>
        </p:txBody>
      </p:sp>
      <p:sp>
        <p:nvSpPr>
          <p:cNvPr id="17" name="عنصر نائب للتذييل 16"/>
          <p:cNvSpPr>
            <a:spLocks noGrp="1"/>
          </p:cNvSpPr>
          <p:nvPr>
            <p:ph type="ftr" sz="quarter" idx="11"/>
          </p:nvPr>
        </p:nvSpPr>
        <p:spPr bwMode="auto">
          <a:xfrm rot="5400000">
            <a:off x="7077269" y="4181669"/>
            <a:ext cx="3657600" cy="384048"/>
          </a:xfrm>
        </p:spPr>
        <p:txBody>
          <a:bodyPr/>
          <a:lstStyle/>
          <a:p>
            <a:endParaRPr lang="ar-SA"/>
          </a:p>
        </p:txBody>
      </p:sp>
      <p:sp>
        <p:nvSpPr>
          <p:cNvPr id="10" name="مستطيل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مستطيل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مستطيل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مستطيل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رابط مستقيم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رابط مستقيم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رابط مستقيم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رابط مستقيم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رابط مستقيم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رابط مستقيم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مستطيل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شكل بيضاوي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شكل بيضاوي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شكل بيضاوي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شكل بيضاوي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شكل بيضاوي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عنصر نائب لرقم الشريحة 28"/>
          <p:cNvSpPr>
            <a:spLocks noGrp="1"/>
          </p:cNvSpPr>
          <p:nvPr>
            <p:ph type="sldNum" sz="quarter" idx="12"/>
          </p:nvPr>
        </p:nvSpPr>
        <p:spPr bwMode="auto">
          <a:xfrm>
            <a:off x="1325544" y="4928702"/>
            <a:ext cx="609600" cy="517524"/>
          </a:xfrm>
        </p:spPr>
        <p:txBody>
          <a:bodyPr/>
          <a:lstStyle/>
          <a:p>
            <a:fld id="{87CF9AE3-D864-4D3C-88A6-EF794F4AA49B}" type="slidenum">
              <a:rPr lang="ar-SA" smtClean="0"/>
              <a:pPr/>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9AA1339B-6120-4040-B482-E73A45EF7082}" type="datetimeFigureOut">
              <a:rPr lang="ar-SA" smtClean="0"/>
              <a:pPr/>
              <a:t>25/04/1433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7CF9AE3-D864-4D3C-88A6-EF794F4AA49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9"/>
            <a:ext cx="1676400" cy="5851525"/>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9AA1339B-6120-4040-B482-E73A45EF7082}" type="datetimeFigureOut">
              <a:rPr lang="ar-SA" smtClean="0"/>
              <a:pPr/>
              <a:t>25/04/1433</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87CF9AE3-D864-4D3C-88A6-EF794F4AA49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8" name="عنصر نائب للمحتوى 7"/>
          <p:cNvSpPr>
            <a:spLocks noGrp="1"/>
          </p:cNvSpPr>
          <p:nvPr>
            <p:ph sz="quarter" idx="1"/>
          </p:nvPr>
        </p:nvSpPr>
        <p:spPr>
          <a:xfrm>
            <a:off x="457200" y="1600200"/>
            <a:ext cx="7467600" cy="4873752"/>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4"/>
          </p:nvPr>
        </p:nvSpPr>
        <p:spPr/>
        <p:txBody>
          <a:bodyPr rtlCol="0"/>
          <a:lstStyle/>
          <a:p>
            <a:fld id="{9AA1339B-6120-4040-B482-E73A45EF7082}" type="datetimeFigureOut">
              <a:rPr lang="ar-SA" smtClean="0"/>
              <a:pPr/>
              <a:t>25/04/1433</a:t>
            </a:fld>
            <a:endParaRPr lang="ar-SA"/>
          </a:p>
        </p:txBody>
      </p:sp>
      <p:sp>
        <p:nvSpPr>
          <p:cNvPr id="9" name="عنصر نائب لرقم الشريحة 8"/>
          <p:cNvSpPr>
            <a:spLocks noGrp="1"/>
          </p:cNvSpPr>
          <p:nvPr>
            <p:ph type="sldNum" sz="quarter" idx="15"/>
          </p:nvPr>
        </p:nvSpPr>
        <p:spPr/>
        <p:txBody>
          <a:bodyPr rtlCol="0"/>
          <a:lstStyle/>
          <a:p>
            <a:fld id="{87CF9AE3-D864-4D3C-88A6-EF794F4AA49B}" type="slidenum">
              <a:rPr lang="ar-SA" smtClean="0"/>
              <a:pPr/>
              <a:t>‹#›</a:t>
            </a:fld>
            <a:endParaRPr lang="ar-SA"/>
          </a:p>
        </p:txBody>
      </p:sp>
      <p:sp>
        <p:nvSpPr>
          <p:cNvPr id="10" name="عنصر نائب للتذييل 9"/>
          <p:cNvSpPr>
            <a:spLocks noGrp="1"/>
          </p:cNvSpPr>
          <p:nvPr>
            <p:ph type="ftr" sz="quarter" idx="16"/>
          </p:nvPr>
        </p:nvSpPr>
        <p:spPr/>
        <p:txBody>
          <a:bodyPr rtlCol="0"/>
          <a:lstStyle/>
          <a:p>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1">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2286000" y="2895600"/>
            <a:ext cx="6172200" cy="2053590"/>
          </a:xfrm>
        </p:spPr>
        <p:txBody>
          <a:bodyPr/>
          <a:lstStyle>
            <a:lvl1pPr algn="l">
              <a:buNone/>
              <a:defRPr sz="3000" b="1" cap="sm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bwMode="auto">
          <a:xfrm rot="5400000">
            <a:off x="7763256" y="1170432"/>
            <a:ext cx="2286000" cy="381000"/>
          </a:xfrm>
        </p:spPr>
        <p:txBody>
          <a:bodyPr/>
          <a:lstStyle/>
          <a:p>
            <a:fld id="{9AA1339B-6120-4040-B482-E73A45EF7082}" type="datetimeFigureOut">
              <a:rPr lang="ar-SA" smtClean="0"/>
              <a:pPr/>
              <a:t>25/04/1433</a:t>
            </a:fld>
            <a:endParaRPr lang="ar-SA"/>
          </a:p>
        </p:txBody>
      </p:sp>
      <p:sp>
        <p:nvSpPr>
          <p:cNvPr id="5" name="عنصر نائب للتذييل 4"/>
          <p:cNvSpPr>
            <a:spLocks noGrp="1"/>
          </p:cNvSpPr>
          <p:nvPr>
            <p:ph type="ftr" sz="quarter" idx="11"/>
          </p:nvPr>
        </p:nvSpPr>
        <p:spPr bwMode="auto">
          <a:xfrm rot="5400000">
            <a:off x="7077456" y="4178808"/>
            <a:ext cx="3657600" cy="384048"/>
          </a:xfrm>
        </p:spPr>
        <p:txBody>
          <a:bodyPr/>
          <a:lstStyle/>
          <a:p>
            <a:endParaRPr lang="ar-SA"/>
          </a:p>
        </p:txBody>
      </p:sp>
      <p:sp>
        <p:nvSpPr>
          <p:cNvPr id="9" name="مستطيل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مستطيل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مستطيل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مستطيل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رابط مستقيم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رابط مستقيم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رابط مستقيم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رابط مستقيم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رابط مستقيم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مستطيل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شكل بيضاوي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شكل بيضاوي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شكل بيضاوي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شكل بيضاوي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شكل بيضاوي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رابط مستقيم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عنصر نائب لرقم الشريحة 5"/>
          <p:cNvSpPr>
            <a:spLocks noGrp="1"/>
          </p:cNvSpPr>
          <p:nvPr>
            <p:ph type="sldNum" sz="quarter" idx="12"/>
          </p:nvPr>
        </p:nvSpPr>
        <p:spPr bwMode="auto">
          <a:xfrm>
            <a:off x="1340616" y="4928702"/>
            <a:ext cx="609600" cy="517524"/>
          </a:xfrm>
        </p:spPr>
        <p:txBody>
          <a:bodyPr/>
          <a:lstStyle/>
          <a:p>
            <a:fld id="{87CF9AE3-D864-4D3C-88A6-EF794F4AA49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5" name="عنصر نائب للتاريخ 4"/>
          <p:cNvSpPr>
            <a:spLocks noGrp="1"/>
          </p:cNvSpPr>
          <p:nvPr>
            <p:ph type="dt" sz="half" idx="10"/>
          </p:nvPr>
        </p:nvSpPr>
        <p:spPr/>
        <p:txBody>
          <a:bodyPr/>
          <a:lstStyle/>
          <a:p>
            <a:fld id="{9AA1339B-6120-4040-B482-E73A45EF7082}" type="datetimeFigureOut">
              <a:rPr lang="ar-SA" smtClean="0"/>
              <a:pPr/>
              <a:t>25/04/1433</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87CF9AE3-D864-4D3C-88A6-EF794F4AA49B}" type="slidenum">
              <a:rPr lang="ar-SA" smtClean="0"/>
              <a:pPr/>
              <a:t>‹#›</a:t>
            </a:fld>
            <a:endParaRPr lang="ar-SA"/>
          </a:p>
        </p:txBody>
      </p:sp>
      <p:sp>
        <p:nvSpPr>
          <p:cNvPr id="9" name="عنصر نائب للمحتوى 8"/>
          <p:cNvSpPr>
            <a:spLocks noGrp="1"/>
          </p:cNvSpPr>
          <p:nvPr>
            <p:ph sz="quarter" idx="1"/>
          </p:nvPr>
        </p:nvSpPr>
        <p:spPr>
          <a:xfrm>
            <a:off x="457200" y="1600200"/>
            <a:ext cx="3657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1" name="عنصر نائب للمحتوى 10"/>
          <p:cNvSpPr>
            <a:spLocks noGrp="1"/>
          </p:cNvSpPr>
          <p:nvPr>
            <p:ph sz="quarter" idx="2"/>
          </p:nvPr>
        </p:nvSpPr>
        <p:spPr>
          <a:xfrm>
            <a:off x="4270248" y="1600200"/>
            <a:ext cx="3657600" cy="4572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7543800" cy="1143000"/>
          </a:xfrm>
        </p:spPr>
        <p:txBody>
          <a:bodyPr anchor="b"/>
          <a:lstStyle>
            <a:lvl1pPr>
              <a:defRPr/>
            </a:lvl1pPr>
          </a:lstStyle>
          <a:p>
            <a:r>
              <a:rPr kumimoji="0" lang="ar-SA" smtClean="0"/>
              <a:t>انقر لتحرير نمط العنوان الرئيسي</a:t>
            </a:r>
            <a:endParaRPr kumimoji="0" lang="en-US"/>
          </a:p>
        </p:txBody>
      </p:sp>
      <p:sp>
        <p:nvSpPr>
          <p:cNvPr id="7" name="عنصر نائب للتاريخ 6"/>
          <p:cNvSpPr>
            <a:spLocks noGrp="1"/>
          </p:cNvSpPr>
          <p:nvPr>
            <p:ph type="dt" sz="half" idx="10"/>
          </p:nvPr>
        </p:nvSpPr>
        <p:spPr/>
        <p:txBody>
          <a:bodyPr/>
          <a:lstStyle/>
          <a:p>
            <a:fld id="{9AA1339B-6120-4040-B482-E73A45EF7082}" type="datetimeFigureOut">
              <a:rPr lang="ar-SA" smtClean="0"/>
              <a:pPr/>
              <a:t>25/04/1433</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87CF9AE3-D864-4D3C-88A6-EF794F4AA49B}" type="slidenum">
              <a:rPr lang="ar-SA" smtClean="0"/>
              <a:pPr/>
              <a:t>‹#›</a:t>
            </a:fld>
            <a:endParaRPr lang="ar-SA"/>
          </a:p>
        </p:txBody>
      </p:sp>
      <p:sp>
        <p:nvSpPr>
          <p:cNvPr id="11" name="عنصر نائب للمحتوى 10"/>
          <p:cNvSpPr>
            <a:spLocks noGrp="1"/>
          </p:cNvSpPr>
          <p:nvPr>
            <p:ph sz="quarter" idx="2"/>
          </p:nvPr>
        </p:nvSpPr>
        <p:spPr>
          <a:xfrm>
            <a:off x="457200" y="2362200"/>
            <a:ext cx="3657600" cy="3886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3" name="عنصر نائب للمحتوى 12"/>
          <p:cNvSpPr>
            <a:spLocks noGrp="1"/>
          </p:cNvSpPr>
          <p:nvPr>
            <p:ph sz="quarter" idx="4"/>
          </p:nvPr>
        </p:nvSpPr>
        <p:spPr>
          <a:xfrm>
            <a:off x="4371975" y="2362200"/>
            <a:ext cx="3657600" cy="38862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12" name="عنصر نائب للنص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ar-SA" smtClean="0"/>
              <a:t>انقر لتحرير أنماط النص الرئيسي</a:t>
            </a:r>
          </a:p>
        </p:txBody>
      </p:sp>
      <p:sp>
        <p:nvSpPr>
          <p:cNvPr id="14" name="عنصر نائب للنص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ar-SA" smtClean="0"/>
              <a:t>انقر لتحرير أنماط النص الرئيسي</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6" name="عنصر نائب للتاريخ 5"/>
          <p:cNvSpPr>
            <a:spLocks noGrp="1"/>
          </p:cNvSpPr>
          <p:nvPr>
            <p:ph type="dt" sz="half" idx="10"/>
          </p:nvPr>
        </p:nvSpPr>
        <p:spPr/>
        <p:txBody>
          <a:bodyPr rtlCol="0"/>
          <a:lstStyle/>
          <a:p>
            <a:fld id="{9AA1339B-6120-4040-B482-E73A45EF7082}" type="datetimeFigureOut">
              <a:rPr lang="ar-SA" smtClean="0"/>
              <a:pPr/>
              <a:t>25/04/1433</a:t>
            </a:fld>
            <a:endParaRPr lang="ar-SA"/>
          </a:p>
        </p:txBody>
      </p:sp>
      <p:sp>
        <p:nvSpPr>
          <p:cNvPr id="7" name="عنصر نائب لرقم الشريحة 6"/>
          <p:cNvSpPr>
            <a:spLocks noGrp="1"/>
          </p:cNvSpPr>
          <p:nvPr>
            <p:ph type="sldNum" sz="quarter" idx="11"/>
          </p:nvPr>
        </p:nvSpPr>
        <p:spPr/>
        <p:txBody>
          <a:bodyPr rtlCol="0"/>
          <a:lstStyle/>
          <a:p>
            <a:fld id="{87CF9AE3-D864-4D3C-88A6-EF794F4AA49B}" type="slidenum">
              <a:rPr lang="ar-SA" smtClean="0"/>
              <a:pPr/>
              <a:t>‹#›</a:t>
            </a:fld>
            <a:endParaRPr lang="ar-SA"/>
          </a:p>
        </p:txBody>
      </p:sp>
      <p:sp>
        <p:nvSpPr>
          <p:cNvPr id="8" name="عنصر نائب للتذييل 7"/>
          <p:cNvSpPr>
            <a:spLocks noGrp="1"/>
          </p:cNvSpPr>
          <p:nvPr>
            <p:ph type="ftr" sz="quarter" idx="12"/>
          </p:nvPr>
        </p:nvSpPr>
        <p:spPr/>
        <p:txBody>
          <a:bodyPr rtlCol="0"/>
          <a:lstStyle/>
          <a:p>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9AA1339B-6120-4040-B482-E73A45EF7082}" type="datetimeFigureOut">
              <a:rPr lang="ar-SA" smtClean="0"/>
              <a:pPr/>
              <a:t>25/04/1433</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87CF9AE3-D864-4D3C-88A6-EF794F4AA49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1">
        <a:schemeClr val="bg1"/>
      </p:bgRef>
    </p:bg>
    <p:spTree>
      <p:nvGrpSpPr>
        <p:cNvPr id="1" name=""/>
        <p:cNvGrpSpPr/>
        <p:nvPr/>
      </p:nvGrpSpPr>
      <p:grpSpPr>
        <a:xfrm>
          <a:off x="0" y="0"/>
          <a:ext cx="0" cy="0"/>
          <a:chOff x="0" y="0"/>
          <a:chExt cx="0" cy="0"/>
        </a:xfrm>
      </p:grpSpPr>
      <p:sp>
        <p:nvSpPr>
          <p:cNvPr id="10" name="رابط مستقيم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عنوان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8" name="رابط مستقيم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رابط مستقيم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رابط مستقيم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مستطيل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رابط مستقيم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شكل بيضاوي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عنصر نائب للمحتوى 17"/>
          <p:cNvSpPr>
            <a:spLocks noGrp="1"/>
          </p:cNvSpPr>
          <p:nvPr>
            <p:ph sz="quarter" idx="1"/>
          </p:nvPr>
        </p:nvSpPr>
        <p:spPr>
          <a:xfrm>
            <a:off x="304800" y="274320"/>
            <a:ext cx="5638800" cy="6327648"/>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21" name="عنصر نائب للتاريخ 20"/>
          <p:cNvSpPr>
            <a:spLocks noGrp="1"/>
          </p:cNvSpPr>
          <p:nvPr>
            <p:ph type="dt" sz="half" idx="14"/>
          </p:nvPr>
        </p:nvSpPr>
        <p:spPr/>
        <p:txBody>
          <a:bodyPr rtlCol="0"/>
          <a:lstStyle/>
          <a:p>
            <a:fld id="{9AA1339B-6120-4040-B482-E73A45EF7082}" type="datetimeFigureOut">
              <a:rPr lang="ar-SA" smtClean="0"/>
              <a:pPr/>
              <a:t>25/04/1433</a:t>
            </a:fld>
            <a:endParaRPr lang="ar-SA"/>
          </a:p>
        </p:txBody>
      </p:sp>
      <p:sp>
        <p:nvSpPr>
          <p:cNvPr id="22" name="عنصر نائب لرقم الشريحة 21"/>
          <p:cNvSpPr>
            <a:spLocks noGrp="1"/>
          </p:cNvSpPr>
          <p:nvPr>
            <p:ph type="sldNum" sz="quarter" idx="15"/>
          </p:nvPr>
        </p:nvSpPr>
        <p:spPr/>
        <p:txBody>
          <a:bodyPr rtlCol="0"/>
          <a:lstStyle/>
          <a:p>
            <a:fld id="{87CF9AE3-D864-4D3C-88A6-EF794F4AA49B}" type="slidenum">
              <a:rPr lang="ar-SA" smtClean="0"/>
              <a:pPr/>
              <a:t>‹#›</a:t>
            </a:fld>
            <a:endParaRPr lang="ar-SA"/>
          </a:p>
        </p:txBody>
      </p:sp>
      <p:sp>
        <p:nvSpPr>
          <p:cNvPr id="23" name="عنصر نائب للتذييل 22"/>
          <p:cNvSpPr>
            <a:spLocks noGrp="1"/>
          </p:cNvSpPr>
          <p:nvPr>
            <p:ph type="ftr" sz="quarter" idx="16"/>
          </p:nvPr>
        </p:nvSpPr>
        <p:spPr/>
        <p:txBody>
          <a:bodyPr rtlCol="0"/>
          <a:lstStyle/>
          <a:p>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رابط مستقيم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بيضاوي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عنوان 1"/>
          <p:cNvSpPr>
            <a:spLocks noGrp="1"/>
          </p:cNvSpPr>
          <p:nvPr>
            <p:ph type="title"/>
          </p:nvPr>
        </p:nvSpPr>
        <p:spPr>
          <a:xfrm rot="5400000">
            <a:off x="3350133" y="3200400"/>
            <a:ext cx="6309360" cy="457200"/>
          </a:xfrm>
        </p:spPr>
        <p:txBody>
          <a:bodyPr anchor="b"/>
          <a:lstStyle>
            <a:lvl1pPr algn="l">
              <a:buNone/>
              <a:defRPr sz="2000" b="1"/>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ar-SA" smtClean="0"/>
              <a:t>انقر فوق الأيقونة لإضافة صورة</a:t>
            </a:r>
            <a:endParaRPr kumimoji="0" lang="en-US" dirty="0"/>
          </a:p>
        </p:txBody>
      </p:sp>
      <p:sp>
        <p:nvSpPr>
          <p:cNvPr id="4" name="عنصر نائب للنص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10" name="رابط مستقيم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مستطيل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رابط مستقيم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رابط مستقيم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رابط مستقيم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عنصر نائب للتاريخ 16"/>
          <p:cNvSpPr>
            <a:spLocks noGrp="1"/>
          </p:cNvSpPr>
          <p:nvPr>
            <p:ph type="dt" sz="half" idx="10"/>
          </p:nvPr>
        </p:nvSpPr>
        <p:spPr/>
        <p:txBody>
          <a:bodyPr rtlCol="0"/>
          <a:lstStyle/>
          <a:p>
            <a:fld id="{9AA1339B-6120-4040-B482-E73A45EF7082}" type="datetimeFigureOut">
              <a:rPr lang="ar-SA" smtClean="0"/>
              <a:pPr/>
              <a:t>25/04/1433</a:t>
            </a:fld>
            <a:endParaRPr lang="ar-SA"/>
          </a:p>
        </p:txBody>
      </p:sp>
      <p:sp>
        <p:nvSpPr>
          <p:cNvPr id="18" name="عنصر نائب لرقم الشريحة 17"/>
          <p:cNvSpPr>
            <a:spLocks noGrp="1"/>
          </p:cNvSpPr>
          <p:nvPr>
            <p:ph type="sldNum" sz="quarter" idx="11"/>
          </p:nvPr>
        </p:nvSpPr>
        <p:spPr/>
        <p:txBody>
          <a:bodyPr rtlCol="0"/>
          <a:lstStyle/>
          <a:p>
            <a:fld id="{87CF9AE3-D864-4D3C-88A6-EF794F4AA49B}" type="slidenum">
              <a:rPr lang="ar-SA" smtClean="0"/>
              <a:pPr/>
              <a:t>‹#›</a:t>
            </a:fld>
            <a:endParaRPr lang="ar-SA"/>
          </a:p>
        </p:txBody>
      </p:sp>
      <p:sp>
        <p:nvSpPr>
          <p:cNvPr id="21" name="عنصر نائب للتذييل 20"/>
          <p:cNvSpPr>
            <a:spLocks noGrp="1"/>
          </p:cNvSpPr>
          <p:nvPr>
            <p:ph type="ftr" sz="quarter" idx="12"/>
          </p:nvPr>
        </p:nvSpPr>
        <p:spPr/>
        <p:txBody>
          <a:bodyPr rtlCol="0"/>
          <a:lstStyle/>
          <a:p>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رابط مستقيم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عنصر نائب للعنوان 21"/>
          <p:cNvSpPr>
            <a:spLocks noGrp="1"/>
          </p:cNvSpPr>
          <p:nvPr>
            <p:ph type="title"/>
          </p:nvPr>
        </p:nvSpPr>
        <p:spPr>
          <a:xfrm>
            <a:off x="457200" y="274638"/>
            <a:ext cx="7467600" cy="1143000"/>
          </a:xfrm>
          <a:prstGeom prst="rect">
            <a:avLst/>
          </a:prstGeom>
        </p:spPr>
        <p:txBody>
          <a:bodyPr vert="horz" anchor="b">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9AA1339B-6120-4040-B482-E73A45EF7082}" type="datetimeFigureOut">
              <a:rPr lang="ar-SA" smtClean="0"/>
              <a:pPr/>
              <a:t>25/04/1433</a:t>
            </a:fld>
            <a:endParaRPr lang="ar-SA"/>
          </a:p>
        </p:txBody>
      </p:sp>
      <p:sp>
        <p:nvSpPr>
          <p:cNvPr id="3" name="عنصر نائب للتذييل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ar-SA"/>
          </a:p>
        </p:txBody>
      </p:sp>
      <p:sp>
        <p:nvSpPr>
          <p:cNvPr id="7" name="رابط مستقيم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رابط مستقيم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مستطيل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رابط مستقيم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شكل بيضاوي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عنصر نائب لرقم الشريحة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87CF9AE3-D864-4D3C-88A6-EF794F4AA49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2286000" y="914400"/>
            <a:ext cx="6705600" cy="4191000"/>
          </a:xfrm>
        </p:spPr>
        <p:txBody>
          <a:bodyPr>
            <a:normAutofit/>
          </a:bodyPr>
          <a:lstStyle/>
          <a:p>
            <a:r>
              <a:rPr lang="en-US" sz="4000" b="0" dirty="0"/>
              <a:t>Process Synchronization</a:t>
            </a:r>
            <a:endParaRPr lang="ar-SA" sz="4000" b="0" dirty="0"/>
          </a:p>
        </p:txBody>
      </p:sp>
      <p:sp>
        <p:nvSpPr>
          <p:cNvPr id="4" name="عنوان فرعي 3"/>
          <p:cNvSpPr>
            <a:spLocks noGrp="1"/>
          </p:cNvSpPr>
          <p:nvPr>
            <p:ph type="subTitle" idx="1"/>
          </p:nvPr>
        </p:nvSpPr>
        <p:spPr/>
        <p:txBody>
          <a:bodyPr/>
          <a:lstStyle/>
          <a:p>
            <a:endParaRPr lang="ar-SA" dirty="0"/>
          </a:p>
        </p:txBody>
      </p:sp>
    </p:spTree>
    <p:extLst>
      <p:ext uri="{BB962C8B-B14F-4D97-AF65-F5344CB8AC3E}">
        <p14:creationId xmlns:p14="http://schemas.microsoft.com/office/powerpoint/2010/main" xmlns="" val="7590441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258762"/>
          </a:xfrm>
        </p:spPr>
        <p:txBody>
          <a:bodyPr>
            <a:normAutofit fontScale="90000"/>
          </a:bodyPr>
          <a:lstStyle/>
          <a:p>
            <a:endParaRPr lang="ar-SA" dirty="0"/>
          </a:p>
        </p:txBody>
      </p:sp>
      <p:sp>
        <p:nvSpPr>
          <p:cNvPr id="3" name="عنصر نائب للمحتوى 2"/>
          <p:cNvSpPr>
            <a:spLocks noGrp="1"/>
          </p:cNvSpPr>
          <p:nvPr>
            <p:ph sz="quarter" idx="1"/>
          </p:nvPr>
        </p:nvSpPr>
        <p:spPr>
          <a:xfrm>
            <a:off x="381000" y="533400"/>
            <a:ext cx="8763000" cy="5867400"/>
          </a:xfrm>
        </p:spPr>
        <p:txBody>
          <a:bodyPr>
            <a:normAutofit/>
          </a:bodyPr>
          <a:lstStyle/>
          <a:p>
            <a:pPr marL="0" indent="0" algn="l">
              <a:buNone/>
            </a:pPr>
            <a:endParaRPr lang="en-US" dirty="0" smtClean="0"/>
          </a:p>
          <a:p>
            <a:pPr marL="0" indent="0" algn="l">
              <a:buNone/>
            </a:pPr>
            <a:r>
              <a:rPr lang="en-US" sz="2800" dirty="0" smtClean="0"/>
              <a:t>The </a:t>
            </a:r>
            <a:r>
              <a:rPr lang="en-US" sz="2800" dirty="0"/>
              <a:t>following pair of processes share a common set </a:t>
            </a:r>
            <a:r>
              <a:rPr lang="en-US" sz="2800" dirty="0" smtClean="0"/>
              <a:t>of variables</a:t>
            </a:r>
            <a:r>
              <a:rPr lang="en-US" sz="2800" dirty="0"/>
              <a:t>: "counter", "</a:t>
            </a:r>
            <a:r>
              <a:rPr lang="en-US" sz="2800" dirty="0" err="1"/>
              <a:t>tempA</a:t>
            </a:r>
            <a:r>
              <a:rPr lang="en-US" sz="2800" dirty="0"/>
              <a:t>" and "</a:t>
            </a:r>
            <a:r>
              <a:rPr lang="en-US" sz="2800" dirty="0" err="1"/>
              <a:t>tempB</a:t>
            </a:r>
            <a:r>
              <a:rPr lang="en-US" sz="2800" dirty="0"/>
              <a:t>":</a:t>
            </a:r>
          </a:p>
          <a:p>
            <a:pPr marL="0" indent="0" algn="l">
              <a:buNone/>
            </a:pPr>
            <a:endParaRPr lang="en-US" sz="2800" dirty="0" smtClean="0"/>
          </a:p>
          <a:p>
            <a:pPr marL="0" indent="0" algn="l">
              <a:buNone/>
            </a:pPr>
            <a:endParaRPr lang="en-US" sz="2800" dirty="0"/>
          </a:p>
          <a:p>
            <a:pPr marL="0" indent="0" algn="l">
              <a:buNone/>
            </a:pPr>
            <a:endParaRPr lang="en-US" sz="2800" dirty="0"/>
          </a:p>
          <a:p>
            <a:pPr marL="0" indent="0" algn="l">
              <a:buNone/>
            </a:pPr>
            <a:endParaRPr lang="en-US" sz="2800" dirty="0" smtClean="0"/>
          </a:p>
          <a:p>
            <a:pPr marL="0" indent="0" algn="l">
              <a:buNone/>
            </a:pPr>
            <a:endParaRPr lang="ar-SA" sz="2800" dirty="0" smtClean="0"/>
          </a:p>
          <a:p>
            <a:pPr marL="0" indent="0" algn="l">
              <a:buNone/>
            </a:pPr>
            <a:endParaRPr lang="ar-SA" sz="2800" dirty="0"/>
          </a:p>
          <a:p>
            <a:pPr marL="0" indent="0" algn="l">
              <a:buNone/>
            </a:pPr>
            <a:r>
              <a:rPr lang="en-US" sz="2800" dirty="0" smtClean="0"/>
              <a:t>The variable "counter" initially has the value 10 before either process begins to execut</a:t>
            </a:r>
            <a:r>
              <a:rPr lang="en-US" dirty="0" smtClean="0"/>
              <a:t>e. </a:t>
            </a:r>
          </a:p>
        </p:txBody>
      </p:sp>
      <p:graphicFrame>
        <p:nvGraphicFramePr>
          <p:cNvPr id="4" name="جدول 3"/>
          <p:cNvGraphicFramePr>
            <a:graphicFrameLocks noGrp="1"/>
          </p:cNvGraphicFramePr>
          <p:nvPr>
            <p:extLst>
              <p:ext uri="{D42A27DB-BD31-4B8C-83A1-F6EECF244321}">
                <p14:modId xmlns:p14="http://schemas.microsoft.com/office/powerpoint/2010/main" xmlns="" val="2628899801"/>
              </p:ext>
            </p:extLst>
          </p:nvPr>
        </p:nvGraphicFramePr>
        <p:xfrm>
          <a:off x="609600" y="2438400"/>
          <a:ext cx="6477000" cy="2057400"/>
        </p:xfrm>
        <a:graphic>
          <a:graphicData uri="http://schemas.openxmlformats.org/drawingml/2006/table">
            <a:tbl>
              <a:tblPr rtl="1" firstRow="1" bandRow="1">
                <a:tableStyleId>{5940675A-B579-460E-94D1-54222C63F5DA}</a:tableStyleId>
              </a:tblPr>
              <a:tblGrid>
                <a:gridCol w="3366052"/>
                <a:gridCol w="3110948"/>
              </a:tblGrid>
              <a:tr h="694609">
                <a:tc>
                  <a:txBody>
                    <a:bodyPr/>
                    <a:lstStyle/>
                    <a:p>
                      <a:pPr algn="ctr" rtl="1"/>
                      <a:r>
                        <a:rPr lang="en-US" dirty="0" smtClean="0"/>
                        <a:t>Process</a:t>
                      </a:r>
                      <a:r>
                        <a:rPr lang="en-US" baseline="0" dirty="0" smtClean="0"/>
                        <a:t> 2</a:t>
                      </a:r>
                      <a:endParaRPr lang="ar-SA" dirty="0"/>
                    </a:p>
                  </a:txBody>
                  <a:tcPr/>
                </a:tc>
                <a:tc>
                  <a:txBody>
                    <a:bodyPr/>
                    <a:lstStyle/>
                    <a:p>
                      <a:pPr algn="ctr" rtl="1"/>
                      <a:r>
                        <a:rPr lang="en-US" dirty="0" smtClean="0"/>
                        <a:t>Process 1</a:t>
                      </a:r>
                      <a:endParaRPr lang="ar-SA" dirty="0"/>
                    </a:p>
                  </a:txBody>
                  <a:tcPr/>
                </a:tc>
              </a:tr>
              <a:tr h="1362791">
                <a:tc>
                  <a:txBody>
                    <a:bodyPr/>
                    <a:lstStyle/>
                    <a:p>
                      <a:pPr algn="ctr" rtl="1"/>
                      <a:r>
                        <a:rPr lang="en-US" dirty="0" smtClean="0"/>
                        <a:t>B1: </a:t>
                      </a:r>
                      <a:r>
                        <a:rPr lang="en-US" dirty="0" err="1" smtClean="0"/>
                        <a:t>tempB</a:t>
                      </a:r>
                      <a:r>
                        <a:rPr lang="en-US" dirty="0" smtClean="0"/>
                        <a:t> = counter + 2;</a:t>
                      </a:r>
                    </a:p>
                    <a:p>
                      <a:pPr algn="ctr" rtl="1"/>
                      <a:endParaRPr lang="ar-SA" dirty="0" smtClean="0"/>
                    </a:p>
                    <a:p>
                      <a:pPr algn="ctr" rtl="1"/>
                      <a:r>
                        <a:rPr lang="en-US" dirty="0" smtClean="0"/>
                        <a:t>B2: counter = </a:t>
                      </a:r>
                      <a:r>
                        <a:rPr lang="en-US" dirty="0" err="1" smtClean="0"/>
                        <a:t>tempB</a:t>
                      </a:r>
                      <a:r>
                        <a:rPr lang="en-US" dirty="0" smtClean="0"/>
                        <a:t>;</a:t>
                      </a:r>
                      <a:endParaRPr lang="ar-SA" dirty="0"/>
                    </a:p>
                  </a:txBody>
                  <a:tcPr/>
                </a:tc>
                <a:tc>
                  <a:txBody>
                    <a:bodyPr/>
                    <a:lstStyle/>
                    <a:p>
                      <a:pPr algn="ctr" rtl="1"/>
                      <a:r>
                        <a:rPr lang="en-US" dirty="0" smtClean="0"/>
                        <a:t>A1: </a:t>
                      </a:r>
                      <a:r>
                        <a:rPr lang="en-US" dirty="0" err="1" smtClean="0"/>
                        <a:t>tempA</a:t>
                      </a:r>
                      <a:r>
                        <a:rPr lang="en-US" dirty="0" smtClean="0"/>
                        <a:t> = counter + 1; </a:t>
                      </a:r>
                      <a:endParaRPr lang="ar-SA" dirty="0" smtClean="0"/>
                    </a:p>
                    <a:p>
                      <a:pPr algn="ctr" rtl="1"/>
                      <a:endParaRPr lang="ar-SA" dirty="0" smtClean="0"/>
                    </a:p>
                    <a:p>
                      <a:pPr algn="ctr" rtl="1"/>
                      <a:r>
                        <a:rPr lang="en-US" dirty="0" smtClean="0"/>
                        <a:t>A2: counter = </a:t>
                      </a:r>
                      <a:r>
                        <a:rPr lang="en-US" dirty="0" err="1" smtClean="0"/>
                        <a:t>tempA</a:t>
                      </a:r>
                      <a:r>
                        <a:rPr lang="en-US" dirty="0" smtClean="0"/>
                        <a:t>; </a:t>
                      </a:r>
                    </a:p>
                    <a:p>
                      <a:pPr algn="ctr" rtl="1"/>
                      <a:endParaRPr lang="ar-SA" dirty="0"/>
                    </a:p>
                  </a:txBody>
                  <a:tcPr/>
                </a:tc>
              </a:tr>
            </a:tbl>
          </a:graphicData>
        </a:graphic>
      </p:graphicFrame>
    </p:spTree>
    <p:extLst>
      <p:ext uri="{BB962C8B-B14F-4D97-AF65-F5344CB8AC3E}">
        <p14:creationId xmlns:p14="http://schemas.microsoft.com/office/powerpoint/2010/main" xmlns="" val="17055877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152400" y="685800"/>
            <a:ext cx="8839200" cy="6019800"/>
          </a:xfrm>
        </p:spPr>
        <p:txBody>
          <a:bodyPr>
            <a:normAutofit fontScale="92500" lnSpcReduction="10000"/>
          </a:bodyPr>
          <a:lstStyle/>
          <a:p>
            <a:pPr marL="0" indent="0" algn="l">
              <a:buNone/>
            </a:pPr>
            <a:r>
              <a:rPr lang="en-US" sz="2800" dirty="0" smtClean="0"/>
              <a:t>A) What different values of "counter" are possible when both processes have finished executing? Give an order of execution of statements from processes A and B that would yield each of the values you give. For example, </a:t>
            </a:r>
            <a:endParaRPr lang="ar-SA" sz="2800" dirty="0" smtClean="0"/>
          </a:p>
          <a:p>
            <a:pPr marL="0" indent="0" algn="l">
              <a:buNone/>
            </a:pPr>
            <a:r>
              <a:rPr lang="en-US" sz="2800" dirty="0" smtClean="0"/>
              <a:t>execution order A1, A2, B1, B2 would yield the value 13.</a:t>
            </a:r>
          </a:p>
          <a:p>
            <a:pPr marL="0" indent="0" algn="l">
              <a:buNone/>
            </a:pPr>
            <a:r>
              <a:rPr lang="en-US" sz="2800" dirty="0" smtClean="0">
                <a:solidFill>
                  <a:srgbClr val="0070C0"/>
                </a:solidFill>
              </a:rPr>
              <a:t>There are three possible values for X. Here are the possible ways in which statements from A and B can be interleaved.</a:t>
            </a:r>
          </a:p>
          <a:p>
            <a:pPr marL="0" indent="0" algn="l">
              <a:buNone/>
            </a:pPr>
            <a:r>
              <a:rPr lang="en-US" sz="2800" dirty="0" smtClean="0">
                <a:solidFill>
                  <a:srgbClr val="0070C0"/>
                </a:solidFill>
              </a:rPr>
              <a:t>A1 A2 B1 B2: X = 13 </a:t>
            </a:r>
          </a:p>
          <a:p>
            <a:pPr marL="0" indent="0" algn="l">
              <a:buNone/>
            </a:pPr>
            <a:r>
              <a:rPr lang="en-US" sz="2800" dirty="0" smtClean="0">
                <a:solidFill>
                  <a:srgbClr val="0070C0"/>
                </a:solidFill>
              </a:rPr>
              <a:t>A1 B1 A2 B2: X = 12</a:t>
            </a:r>
          </a:p>
          <a:p>
            <a:pPr marL="0" indent="0" algn="l">
              <a:buNone/>
            </a:pPr>
            <a:r>
              <a:rPr lang="en-US" sz="2800" dirty="0" smtClean="0">
                <a:solidFill>
                  <a:srgbClr val="0070C0"/>
                </a:solidFill>
              </a:rPr>
              <a:t>A1 B1 B2 A2: X = 11</a:t>
            </a:r>
          </a:p>
          <a:p>
            <a:pPr marL="0" indent="0" algn="l">
              <a:buNone/>
            </a:pPr>
            <a:r>
              <a:rPr lang="en-US" sz="2800" dirty="0" smtClean="0">
                <a:solidFill>
                  <a:srgbClr val="0070C0"/>
                </a:solidFill>
              </a:rPr>
              <a:t>B1 A1 B2 A2: X = 11</a:t>
            </a:r>
          </a:p>
          <a:p>
            <a:pPr marL="0" indent="0" algn="l">
              <a:buNone/>
            </a:pPr>
            <a:r>
              <a:rPr lang="en-US" sz="2800" dirty="0" smtClean="0">
                <a:solidFill>
                  <a:srgbClr val="0070C0"/>
                </a:solidFill>
              </a:rPr>
              <a:t>B1 A1 A2 B2: X = 12 </a:t>
            </a:r>
          </a:p>
          <a:p>
            <a:pPr marL="0" indent="0" algn="l">
              <a:buNone/>
            </a:pPr>
            <a:r>
              <a:rPr lang="en-US" sz="2800" dirty="0" smtClean="0">
                <a:solidFill>
                  <a:srgbClr val="0070C0"/>
                </a:solidFill>
              </a:rPr>
              <a:t>B1 B2 A1 A2: X = 13 </a:t>
            </a:r>
          </a:p>
          <a:p>
            <a:pPr marL="0" indent="0" algn="l">
              <a:buNone/>
            </a:pPr>
            <a:endParaRPr lang="en-US" sz="2800" dirty="0" smtClean="0"/>
          </a:p>
          <a:p>
            <a:pPr marL="0" indent="0" algn="l">
              <a:buNone/>
            </a:pPr>
            <a:endParaRPr lang="ar-SA" sz="2800" dirty="0"/>
          </a:p>
        </p:txBody>
      </p:sp>
    </p:spTree>
    <p:extLst>
      <p:ext uri="{BB962C8B-B14F-4D97-AF65-F5344CB8AC3E}">
        <p14:creationId xmlns:p14="http://schemas.microsoft.com/office/powerpoint/2010/main" xmlns="" val="14456754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457200" y="685800"/>
            <a:ext cx="8229600" cy="5440363"/>
          </a:xfrm>
        </p:spPr>
        <p:txBody>
          <a:bodyPr>
            <a:normAutofit fontScale="92500"/>
          </a:bodyPr>
          <a:lstStyle/>
          <a:p>
            <a:pPr marL="0" indent="0" algn="l">
              <a:buNone/>
            </a:pPr>
            <a:r>
              <a:rPr lang="en-US" dirty="0" smtClean="0"/>
              <a:t> b) Modify the above programs for processes A and B by adding appropriate signal and wait operations on the binary semaphore "sync" such that the only possible final value of "counter" is 13. Indicate what should be the initial value of the semaphore "sync".</a:t>
            </a:r>
          </a:p>
          <a:p>
            <a:pPr marL="0" indent="0" algn="l">
              <a:buNone/>
            </a:pPr>
            <a:r>
              <a:rPr lang="en-US" dirty="0">
                <a:solidFill>
                  <a:srgbClr val="0070C0"/>
                </a:solidFill>
              </a:rPr>
              <a:t>We need to ensure that A and B run </a:t>
            </a:r>
            <a:r>
              <a:rPr lang="en-US" dirty="0" err="1">
                <a:solidFill>
                  <a:srgbClr val="0070C0"/>
                </a:solidFill>
              </a:rPr>
              <a:t>uniterrupted</a:t>
            </a:r>
            <a:r>
              <a:rPr lang="en-US" dirty="0">
                <a:solidFill>
                  <a:srgbClr val="0070C0"/>
                </a:solidFill>
              </a:rPr>
              <a:t>, but it doesn't matter which runs first</a:t>
            </a:r>
            <a:r>
              <a:rPr lang="en-US" dirty="0" smtClean="0">
                <a:solidFill>
                  <a:srgbClr val="0070C0"/>
                </a:solidFill>
              </a:rPr>
              <a:t>.</a:t>
            </a:r>
          </a:p>
          <a:p>
            <a:pPr marL="0" indent="0" algn="l">
              <a:buNone/>
            </a:pPr>
            <a:r>
              <a:rPr lang="en-US" dirty="0" smtClean="0">
                <a:solidFill>
                  <a:srgbClr val="0070C0"/>
                </a:solidFill>
              </a:rPr>
              <a:t>semaphore sync = 1; </a:t>
            </a:r>
            <a:endParaRPr lang="ar-SA" dirty="0" smtClean="0">
              <a:solidFill>
                <a:srgbClr val="0070C0"/>
              </a:solidFill>
            </a:endParaRPr>
          </a:p>
          <a:p>
            <a:pPr marL="0" indent="0" algn="l">
              <a:buNone/>
            </a:pPr>
            <a:r>
              <a:rPr lang="en-US" dirty="0">
                <a:solidFill>
                  <a:srgbClr val="0070C0"/>
                </a:solidFill>
              </a:rPr>
              <a:t>Process A                          </a:t>
            </a:r>
            <a:r>
              <a:rPr lang="en-US" dirty="0" smtClean="0">
                <a:solidFill>
                  <a:srgbClr val="0070C0"/>
                </a:solidFill>
              </a:rPr>
              <a:t>                 </a:t>
            </a:r>
            <a:r>
              <a:rPr lang="en-US" dirty="0">
                <a:solidFill>
                  <a:srgbClr val="0070C0"/>
                </a:solidFill>
              </a:rPr>
              <a:t>Process B</a:t>
            </a:r>
          </a:p>
          <a:p>
            <a:pPr marL="0" indent="0" algn="l">
              <a:buNone/>
            </a:pPr>
            <a:r>
              <a:rPr lang="en-US" dirty="0">
                <a:solidFill>
                  <a:srgbClr val="0070C0"/>
                </a:solidFill>
              </a:rPr>
              <a:t> </a:t>
            </a:r>
            <a:r>
              <a:rPr lang="en-US" dirty="0" smtClean="0">
                <a:solidFill>
                  <a:srgbClr val="0070C0"/>
                </a:solidFill>
              </a:rPr>
              <a:t>wait(sync</a:t>
            </a:r>
            <a:r>
              <a:rPr lang="en-US" dirty="0">
                <a:solidFill>
                  <a:srgbClr val="0070C0"/>
                </a:solidFill>
              </a:rPr>
              <a:t>);                          </a:t>
            </a:r>
            <a:r>
              <a:rPr lang="en-US" dirty="0" smtClean="0">
                <a:solidFill>
                  <a:srgbClr val="0070C0"/>
                </a:solidFill>
              </a:rPr>
              <a:t>              wait(sync</a:t>
            </a:r>
            <a:r>
              <a:rPr lang="en-US" dirty="0">
                <a:solidFill>
                  <a:srgbClr val="0070C0"/>
                </a:solidFill>
              </a:rPr>
              <a:t>);</a:t>
            </a:r>
          </a:p>
          <a:p>
            <a:pPr marL="0" indent="0" algn="l">
              <a:buNone/>
            </a:pPr>
            <a:r>
              <a:rPr lang="en-US" dirty="0">
                <a:solidFill>
                  <a:srgbClr val="0070C0"/>
                </a:solidFill>
              </a:rPr>
              <a:t>A1: </a:t>
            </a:r>
            <a:r>
              <a:rPr lang="en-US" dirty="0" err="1">
                <a:solidFill>
                  <a:srgbClr val="0070C0"/>
                </a:solidFill>
              </a:rPr>
              <a:t>tempA</a:t>
            </a:r>
            <a:r>
              <a:rPr lang="en-US" dirty="0">
                <a:solidFill>
                  <a:srgbClr val="0070C0"/>
                </a:solidFill>
              </a:rPr>
              <a:t> = counter + 1;           </a:t>
            </a:r>
            <a:r>
              <a:rPr lang="en-US" dirty="0" smtClean="0">
                <a:solidFill>
                  <a:srgbClr val="0070C0"/>
                </a:solidFill>
              </a:rPr>
              <a:t>     B1</a:t>
            </a:r>
            <a:r>
              <a:rPr lang="en-US" dirty="0">
                <a:solidFill>
                  <a:srgbClr val="0070C0"/>
                </a:solidFill>
              </a:rPr>
              <a:t>: </a:t>
            </a:r>
            <a:r>
              <a:rPr lang="en-US" dirty="0" err="1">
                <a:solidFill>
                  <a:srgbClr val="0070C0"/>
                </a:solidFill>
              </a:rPr>
              <a:t>tempB</a:t>
            </a:r>
            <a:r>
              <a:rPr lang="en-US" dirty="0">
                <a:solidFill>
                  <a:srgbClr val="0070C0"/>
                </a:solidFill>
              </a:rPr>
              <a:t> = counter + 2;</a:t>
            </a:r>
          </a:p>
          <a:p>
            <a:pPr marL="0" indent="0" algn="l">
              <a:buNone/>
            </a:pPr>
            <a:r>
              <a:rPr lang="en-US" dirty="0">
                <a:solidFill>
                  <a:srgbClr val="0070C0"/>
                </a:solidFill>
              </a:rPr>
              <a:t>A2: counter = </a:t>
            </a:r>
            <a:r>
              <a:rPr lang="en-US" dirty="0" err="1">
                <a:solidFill>
                  <a:srgbClr val="0070C0"/>
                </a:solidFill>
              </a:rPr>
              <a:t>tempA</a:t>
            </a:r>
            <a:r>
              <a:rPr lang="en-US" dirty="0">
                <a:solidFill>
                  <a:srgbClr val="0070C0"/>
                </a:solidFill>
              </a:rPr>
              <a:t>;                </a:t>
            </a:r>
            <a:r>
              <a:rPr lang="en-US" dirty="0" smtClean="0">
                <a:solidFill>
                  <a:srgbClr val="0070C0"/>
                </a:solidFill>
              </a:rPr>
              <a:t>       </a:t>
            </a:r>
            <a:r>
              <a:rPr lang="en-US" dirty="0">
                <a:solidFill>
                  <a:srgbClr val="0070C0"/>
                </a:solidFill>
              </a:rPr>
              <a:t>B2: counter = </a:t>
            </a:r>
            <a:r>
              <a:rPr lang="en-US" dirty="0" err="1">
                <a:solidFill>
                  <a:srgbClr val="0070C0"/>
                </a:solidFill>
              </a:rPr>
              <a:t>tempB</a:t>
            </a:r>
            <a:r>
              <a:rPr lang="en-US" dirty="0">
                <a:solidFill>
                  <a:srgbClr val="0070C0"/>
                </a:solidFill>
              </a:rPr>
              <a:t>;</a:t>
            </a:r>
          </a:p>
          <a:p>
            <a:pPr marL="0" indent="0" algn="l">
              <a:buNone/>
            </a:pPr>
            <a:r>
              <a:rPr lang="en-US" dirty="0" smtClean="0">
                <a:solidFill>
                  <a:srgbClr val="0070C0"/>
                </a:solidFill>
              </a:rPr>
              <a:t>signal(sync</a:t>
            </a:r>
            <a:r>
              <a:rPr lang="en-US" dirty="0">
                <a:solidFill>
                  <a:srgbClr val="0070C0"/>
                </a:solidFill>
              </a:rPr>
              <a:t>);                       </a:t>
            </a:r>
            <a:r>
              <a:rPr lang="en-US" dirty="0" smtClean="0">
                <a:solidFill>
                  <a:srgbClr val="0070C0"/>
                </a:solidFill>
              </a:rPr>
              <a:t>                </a:t>
            </a:r>
            <a:r>
              <a:rPr lang="en-US" dirty="0">
                <a:solidFill>
                  <a:srgbClr val="0070C0"/>
                </a:solidFill>
              </a:rPr>
              <a:t>signal(sync);</a:t>
            </a:r>
          </a:p>
          <a:p>
            <a:pPr marL="0" indent="0" algn="l">
              <a:buNone/>
            </a:pPr>
            <a:r>
              <a:rPr lang="en-GB" dirty="0"/>
              <a:t> </a:t>
            </a:r>
            <a:endParaRPr lang="en-US" dirty="0"/>
          </a:p>
          <a:p>
            <a:pPr marL="0" indent="0" algn="l">
              <a:buNone/>
            </a:pPr>
            <a:endParaRPr lang="ar-SA" dirty="0"/>
          </a:p>
        </p:txBody>
      </p:sp>
    </p:spTree>
    <p:extLst>
      <p:ext uri="{BB962C8B-B14F-4D97-AF65-F5344CB8AC3E}">
        <p14:creationId xmlns:p14="http://schemas.microsoft.com/office/powerpoint/2010/main" xmlns="" val="15761332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sz="quarter" idx="1"/>
          </p:nvPr>
        </p:nvSpPr>
        <p:spPr>
          <a:xfrm>
            <a:off x="457200" y="685800"/>
            <a:ext cx="8229600" cy="5440363"/>
          </a:xfrm>
        </p:spPr>
        <p:txBody>
          <a:bodyPr>
            <a:normAutofit fontScale="92500"/>
          </a:bodyPr>
          <a:lstStyle/>
          <a:p>
            <a:pPr marL="0" indent="0" algn="l">
              <a:buNone/>
            </a:pPr>
            <a:r>
              <a:rPr lang="en-US" dirty="0" smtClean="0"/>
              <a:t> b) Modify the above programs for processes A and B by adding appropriate signal and wait operations on the binary semaphore "sync" such that the only possible final value of "counter" is 13. Indicate what should be the initial value of the semaphore "sync".</a:t>
            </a:r>
          </a:p>
          <a:p>
            <a:pPr marL="0" indent="0" algn="l">
              <a:buNone/>
            </a:pPr>
            <a:r>
              <a:rPr lang="en-US" dirty="0">
                <a:solidFill>
                  <a:srgbClr val="0070C0"/>
                </a:solidFill>
              </a:rPr>
              <a:t>We need to ensure that A and B run </a:t>
            </a:r>
            <a:r>
              <a:rPr lang="en-US" dirty="0" err="1">
                <a:solidFill>
                  <a:srgbClr val="0070C0"/>
                </a:solidFill>
              </a:rPr>
              <a:t>uniterrupted</a:t>
            </a:r>
            <a:r>
              <a:rPr lang="en-US" dirty="0">
                <a:solidFill>
                  <a:srgbClr val="0070C0"/>
                </a:solidFill>
              </a:rPr>
              <a:t>, but it doesn't matter which runs first</a:t>
            </a:r>
            <a:r>
              <a:rPr lang="en-US" dirty="0" smtClean="0">
                <a:solidFill>
                  <a:srgbClr val="0070C0"/>
                </a:solidFill>
              </a:rPr>
              <a:t>.</a:t>
            </a:r>
          </a:p>
          <a:p>
            <a:pPr marL="0" indent="0" algn="l">
              <a:buNone/>
            </a:pPr>
            <a:r>
              <a:rPr lang="en-US" dirty="0" smtClean="0">
                <a:solidFill>
                  <a:srgbClr val="0070C0"/>
                </a:solidFill>
              </a:rPr>
              <a:t>semaphore sync = 1; </a:t>
            </a:r>
            <a:endParaRPr lang="ar-SA" dirty="0" smtClean="0">
              <a:solidFill>
                <a:srgbClr val="0070C0"/>
              </a:solidFill>
            </a:endParaRPr>
          </a:p>
          <a:p>
            <a:pPr marL="0" indent="0" algn="l">
              <a:buNone/>
            </a:pPr>
            <a:r>
              <a:rPr lang="en-US" dirty="0">
                <a:solidFill>
                  <a:srgbClr val="0070C0"/>
                </a:solidFill>
              </a:rPr>
              <a:t>Process A                          </a:t>
            </a:r>
            <a:r>
              <a:rPr lang="en-US" dirty="0" smtClean="0">
                <a:solidFill>
                  <a:srgbClr val="0070C0"/>
                </a:solidFill>
              </a:rPr>
              <a:t>                 </a:t>
            </a:r>
            <a:r>
              <a:rPr lang="en-US" dirty="0">
                <a:solidFill>
                  <a:srgbClr val="0070C0"/>
                </a:solidFill>
              </a:rPr>
              <a:t>Process B</a:t>
            </a:r>
          </a:p>
          <a:p>
            <a:pPr marL="0" indent="0" algn="l">
              <a:buNone/>
            </a:pPr>
            <a:r>
              <a:rPr lang="en-US" dirty="0">
                <a:solidFill>
                  <a:srgbClr val="0070C0"/>
                </a:solidFill>
              </a:rPr>
              <a:t> </a:t>
            </a:r>
            <a:r>
              <a:rPr lang="en-US" dirty="0" smtClean="0">
                <a:solidFill>
                  <a:srgbClr val="0070C0"/>
                </a:solidFill>
              </a:rPr>
              <a:t>wait(sync</a:t>
            </a:r>
            <a:r>
              <a:rPr lang="en-US" dirty="0">
                <a:solidFill>
                  <a:srgbClr val="0070C0"/>
                </a:solidFill>
              </a:rPr>
              <a:t>);                          </a:t>
            </a:r>
            <a:r>
              <a:rPr lang="en-US" dirty="0" smtClean="0">
                <a:solidFill>
                  <a:srgbClr val="0070C0"/>
                </a:solidFill>
              </a:rPr>
              <a:t>              wait(sync</a:t>
            </a:r>
            <a:r>
              <a:rPr lang="en-US" dirty="0">
                <a:solidFill>
                  <a:srgbClr val="0070C0"/>
                </a:solidFill>
              </a:rPr>
              <a:t>);</a:t>
            </a:r>
          </a:p>
          <a:p>
            <a:pPr marL="0" indent="0" algn="l">
              <a:buNone/>
            </a:pPr>
            <a:r>
              <a:rPr lang="en-US" dirty="0">
                <a:solidFill>
                  <a:srgbClr val="0070C0"/>
                </a:solidFill>
              </a:rPr>
              <a:t>A1: </a:t>
            </a:r>
            <a:r>
              <a:rPr lang="en-US" dirty="0" err="1">
                <a:solidFill>
                  <a:srgbClr val="0070C0"/>
                </a:solidFill>
              </a:rPr>
              <a:t>tempA</a:t>
            </a:r>
            <a:r>
              <a:rPr lang="en-US" dirty="0">
                <a:solidFill>
                  <a:srgbClr val="0070C0"/>
                </a:solidFill>
              </a:rPr>
              <a:t> = counter + 1;           </a:t>
            </a:r>
            <a:r>
              <a:rPr lang="en-US" dirty="0" smtClean="0">
                <a:solidFill>
                  <a:srgbClr val="0070C0"/>
                </a:solidFill>
              </a:rPr>
              <a:t>     B1</a:t>
            </a:r>
            <a:r>
              <a:rPr lang="en-US" dirty="0">
                <a:solidFill>
                  <a:srgbClr val="0070C0"/>
                </a:solidFill>
              </a:rPr>
              <a:t>: </a:t>
            </a:r>
            <a:r>
              <a:rPr lang="en-US" dirty="0" err="1">
                <a:solidFill>
                  <a:srgbClr val="0070C0"/>
                </a:solidFill>
              </a:rPr>
              <a:t>tempB</a:t>
            </a:r>
            <a:r>
              <a:rPr lang="en-US" dirty="0">
                <a:solidFill>
                  <a:srgbClr val="0070C0"/>
                </a:solidFill>
              </a:rPr>
              <a:t> = counter + 2;</a:t>
            </a:r>
          </a:p>
          <a:p>
            <a:pPr marL="0" indent="0" algn="l">
              <a:buNone/>
            </a:pPr>
            <a:r>
              <a:rPr lang="en-US" dirty="0">
                <a:solidFill>
                  <a:srgbClr val="0070C0"/>
                </a:solidFill>
              </a:rPr>
              <a:t>A2: counter = </a:t>
            </a:r>
            <a:r>
              <a:rPr lang="en-US" dirty="0" err="1">
                <a:solidFill>
                  <a:srgbClr val="0070C0"/>
                </a:solidFill>
              </a:rPr>
              <a:t>tempA</a:t>
            </a:r>
            <a:r>
              <a:rPr lang="en-US" dirty="0">
                <a:solidFill>
                  <a:srgbClr val="0070C0"/>
                </a:solidFill>
              </a:rPr>
              <a:t>;                </a:t>
            </a:r>
            <a:r>
              <a:rPr lang="en-US" dirty="0" smtClean="0">
                <a:solidFill>
                  <a:srgbClr val="0070C0"/>
                </a:solidFill>
              </a:rPr>
              <a:t>       </a:t>
            </a:r>
            <a:r>
              <a:rPr lang="en-US" dirty="0">
                <a:solidFill>
                  <a:srgbClr val="0070C0"/>
                </a:solidFill>
              </a:rPr>
              <a:t>B2: counter = </a:t>
            </a:r>
            <a:r>
              <a:rPr lang="en-US" dirty="0" err="1">
                <a:solidFill>
                  <a:srgbClr val="0070C0"/>
                </a:solidFill>
              </a:rPr>
              <a:t>tempB</a:t>
            </a:r>
            <a:r>
              <a:rPr lang="en-US" dirty="0">
                <a:solidFill>
                  <a:srgbClr val="0070C0"/>
                </a:solidFill>
              </a:rPr>
              <a:t>;</a:t>
            </a:r>
          </a:p>
          <a:p>
            <a:pPr marL="0" indent="0" algn="l">
              <a:buNone/>
            </a:pPr>
            <a:r>
              <a:rPr lang="en-US" dirty="0" smtClean="0">
                <a:solidFill>
                  <a:srgbClr val="0070C0"/>
                </a:solidFill>
              </a:rPr>
              <a:t>signal(sync</a:t>
            </a:r>
            <a:r>
              <a:rPr lang="en-US" dirty="0">
                <a:solidFill>
                  <a:srgbClr val="0070C0"/>
                </a:solidFill>
              </a:rPr>
              <a:t>);                       </a:t>
            </a:r>
            <a:r>
              <a:rPr lang="en-US" dirty="0" smtClean="0">
                <a:solidFill>
                  <a:srgbClr val="0070C0"/>
                </a:solidFill>
              </a:rPr>
              <a:t>                </a:t>
            </a:r>
            <a:r>
              <a:rPr lang="en-US" dirty="0">
                <a:solidFill>
                  <a:srgbClr val="0070C0"/>
                </a:solidFill>
              </a:rPr>
              <a:t>signal(sync);</a:t>
            </a:r>
          </a:p>
          <a:p>
            <a:pPr marL="0" indent="0" algn="l">
              <a:buNone/>
            </a:pPr>
            <a:r>
              <a:rPr lang="en-GB" dirty="0"/>
              <a:t> </a:t>
            </a:r>
            <a:endParaRPr lang="en-US" dirty="0"/>
          </a:p>
          <a:p>
            <a:pPr marL="0" indent="0" algn="l">
              <a:buNone/>
            </a:pPr>
            <a:endParaRPr lang="ar-SA" dirty="0"/>
          </a:p>
        </p:txBody>
      </p:sp>
    </p:spTree>
    <p:extLst>
      <p:ext uri="{BB962C8B-B14F-4D97-AF65-F5344CB8AC3E}">
        <p14:creationId xmlns:p14="http://schemas.microsoft.com/office/powerpoint/2010/main" xmlns="" val="15761332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sz="quarter" idx="1"/>
          </p:nvPr>
        </p:nvSpPr>
        <p:spPr/>
        <p:txBody>
          <a:bodyPr>
            <a:normAutofit fontScale="85000" lnSpcReduction="20000"/>
          </a:bodyPr>
          <a:lstStyle/>
          <a:p>
            <a:pPr algn="l"/>
            <a:r>
              <a:rPr lang="en-US" dirty="0" smtClean="0"/>
              <a:t>C)</a:t>
            </a:r>
            <a:r>
              <a:rPr lang="en-US" dirty="0" smtClean="0"/>
              <a:t> </a:t>
            </a:r>
            <a:r>
              <a:rPr lang="en-US" dirty="0" smtClean="0"/>
              <a:t>Modify </a:t>
            </a:r>
            <a:r>
              <a:rPr lang="en-US" dirty="0" smtClean="0"/>
              <a:t>the above programs for processes A and B by adding appropriate signal and wait operations on the binary semaphore "sync" such that the execution order </a:t>
            </a:r>
            <a:r>
              <a:rPr lang="en-US" dirty="0" smtClean="0"/>
              <a:t> is </a:t>
            </a:r>
            <a:r>
              <a:rPr lang="en-US" dirty="0" smtClean="0"/>
              <a:t>A1 </a:t>
            </a:r>
            <a:r>
              <a:rPr lang="en-US" dirty="0" smtClean="0"/>
              <a:t>B1 B2 A2. </a:t>
            </a:r>
            <a:r>
              <a:rPr lang="en-US" dirty="0" smtClean="0"/>
              <a:t>Indicate what should be the initial value of the semaphore "</a:t>
            </a:r>
            <a:r>
              <a:rPr lang="en-US" dirty="0" smtClean="0"/>
              <a:t>sync“</a:t>
            </a:r>
          </a:p>
          <a:p>
            <a:pPr marL="0" indent="0" algn="l">
              <a:buNone/>
            </a:pPr>
            <a:r>
              <a:rPr lang="en-US" dirty="0" smtClean="0">
                <a:solidFill>
                  <a:srgbClr val="0070C0"/>
                </a:solidFill>
              </a:rPr>
              <a:t>semaphore </a:t>
            </a:r>
            <a:r>
              <a:rPr lang="en-US" dirty="0" smtClean="0">
                <a:solidFill>
                  <a:srgbClr val="0070C0"/>
                </a:solidFill>
              </a:rPr>
              <a:t>sync = </a:t>
            </a:r>
            <a:r>
              <a:rPr lang="en-US" dirty="0" smtClean="0">
                <a:solidFill>
                  <a:srgbClr val="0070C0"/>
                </a:solidFill>
              </a:rPr>
              <a:t>0; </a:t>
            </a:r>
          </a:p>
          <a:p>
            <a:pPr marL="0" indent="0" algn="l">
              <a:buNone/>
            </a:pPr>
            <a:r>
              <a:rPr lang="en-US" dirty="0" smtClean="0">
                <a:solidFill>
                  <a:srgbClr val="0070C0"/>
                </a:solidFill>
              </a:rPr>
              <a:t>semaphore </a:t>
            </a:r>
            <a:r>
              <a:rPr lang="en-US" dirty="0" smtClean="0">
                <a:solidFill>
                  <a:srgbClr val="0070C0"/>
                </a:solidFill>
              </a:rPr>
              <a:t>sync2= </a:t>
            </a:r>
            <a:r>
              <a:rPr lang="en-US" dirty="0" smtClean="0">
                <a:solidFill>
                  <a:srgbClr val="0070C0"/>
                </a:solidFill>
              </a:rPr>
              <a:t>0</a:t>
            </a:r>
            <a:r>
              <a:rPr lang="en-US" dirty="0" smtClean="0">
                <a:solidFill>
                  <a:srgbClr val="0070C0"/>
                </a:solidFill>
              </a:rPr>
              <a:t>; </a:t>
            </a:r>
            <a:endParaRPr lang="en-US" dirty="0" smtClean="0">
              <a:solidFill>
                <a:srgbClr val="0070C0"/>
              </a:solidFill>
            </a:endParaRPr>
          </a:p>
          <a:p>
            <a:pPr marL="0" indent="0" algn="l">
              <a:buNone/>
            </a:pPr>
            <a:endParaRPr lang="ar-SA" dirty="0" smtClean="0">
              <a:solidFill>
                <a:srgbClr val="0070C0"/>
              </a:solidFill>
            </a:endParaRPr>
          </a:p>
          <a:p>
            <a:pPr marL="0" indent="0" algn="l">
              <a:buNone/>
            </a:pPr>
            <a:r>
              <a:rPr lang="en-US" dirty="0" smtClean="0">
                <a:solidFill>
                  <a:srgbClr val="0070C0"/>
                </a:solidFill>
              </a:rPr>
              <a:t>Process </a:t>
            </a:r>
            <a:r>
              <a:rPr lang="en-US" dirty="0" smtClean="0">
                <a:solidFill>
                  <a:srgbClr val="0070C0"/>
                </a:solidFill>
              </a:rPr>
              <a:t>A                                           Process </a:t>
            </a:r>
            <a:r>
              <a:rPr lang="en-US" dirty="0" smtClean="0">
                <a:solidFill>
                  <a:srgbClr val="0070C0"/>
                </a:solidFill>
              </a:rPr>
              <a:t>B</a:t>
            </a:r>
          </a:p>
          <a:p>
            <a:pPr marL="0" indent="0" algn="l">
              <a:buNone/>
            </a:pPr>
            <a:r>
              <a:rPr lang="en-US" dirty="0" smtClean="0">
                <a:solidFill>
                  <a:srgbClr val="0070C0"/>
                </a:solidFill>
              </a:rPr>
              <a:t>                                                           wait(sync);</a:t>
            </a:r>
          </a:p>
          <a:p>
            <a:pPr marL="0" indent="0" algn="l">
              <a:buNone/>
            </a:pPr>
            <a:r>
              <a:rPr lang="en-US" dirty="0" smtClean="0">
                <a:solidFill>
                  <a:srgbClr val="0070C0"/>
                </a:solidFill>
              </a:rPr>
              <a:t>A1: </a:t>
            </a:r>
            <a:r>
              <a:rPr lang="en-US" dirty="0" err="1" smtClean="0">
                <a:solidFill>
                  <a:srgbClr val="0070C0"/>
                </a:solidFill>
              </a:rPr>
              <a:t>tempA</a:t>
            </a:r>
            <a:r>
              <a:rPr lang="en-US" dirty="0" smtClean="0">
                <a:solidFill>
                  <a:srgbClr val="0070C0"/>
                </a:solidFill>
              </a:rPr>
              <a:t> = counter + 1;             B1</a:t>
            </a:r>
            <a:r>
              <a:rPr lang="en-US" dirty="0" smtClean="0">
                <a:solidFill>
                  <a:srgbClr val="0070C0"/>
                </a:solidFill>
              </a:rPr>
              <a:t>: </a:t>
            </a:r>
            <a:r>
              <a:rPr lang="en-US" dirty="0" err="1" smtClean="0">
                <a:solidFill>
                  <a:srgbClr val="0070C0"/>
                </a:solidFill>
              </a:rPr>
              <a:t>tempB</a:t>
            </a:r>
            <a:r>
              <a:rPr lang="en-US" dirty="0" smtClean="0">
                <a:solidFill>
                  <a:srgbClr val="0070C0"/>
                </a:solidFill>
              </a:rPr>
              <a:t> = counter + 2;</a:t>
            </a:r>
          </a:p>
          <a:p>
            <a:pPr marL="0" indent="0" algn="l">
              <a:buNone/>
            </a:pPr>
            <a:r>
              <a:rPr lang="en-US" dirty="0" smtClean="0">
                <a:solidFill>
                  <a:srgbClr val="0070C0"/>
                </a:solidFill>
              </a:rPr>
              <a:t>signal(sync</a:t>
            </a:r>
            <a:r>
              <a:rPr lang="en-US" dirty="0" smtClean="0">
                <a:solidFill>
                  <a:srgbClr val="0070C0"/>
                </a:solidFill>
              </a:rPr>
              <a:t>);</a:t>
            </a:r>
          </a:p>
          <a:p>
            <a:pPr marL="0" indent="0" algn="l">
              <a:buNone/>
            </a:pPr>
            <a:r>
              <a:rPr lang="en-US" dirty="0" smtClean="0">
                <a:solidFill>
                  <a:srgbClr val="0070C0"/>
                </a:solidFill>
              </a:rPr>
              <a:t>wait(sync2);</a:t>
            </a:r>
          </a:p>
          <a:p>
            <a:pPr marL="0" indent="0" algn="l">
              <a:buNone/>
            </a:pPr>
            <a:r>
              <a:rPr lang="en-US" dirty="0" smtClean="0">
                <a:solidFill>
                  <a:srgbClr val="0070C0"/>
                </a:solidFill>
              </a:rPr>
              <a:t>A2</a:t>
            </a:r>
            <a:r>
              <a:rPr lang="en-US" dirty="0" smtClean="0">
                <a:solidFill>
                  <a:srgbClr val="0070C0"/>
                </a:solidFill>
              </a:rPr>
              <a:t>: counter = </a:t>
            </a:r>
            <a:r>
              <a:rPr lang="en-US" dirty="0" err="1" smtClean="0">
                <a:solidFill>
                  <a:srgbClr val="0070C0"/>
                </a:solidFill>
              </a:rPr>
              <a:t>tempA</a:t>
            </a:r>
            <a:r>
              <a:rPr lang="en-US" dirty="0" smtClean="0">
                <a:solidFill>
                  <a:srgbClr val="0070C0"/>
                </a:solidFill>
              </a:rPr>
              <a:t>;                       B2: counter = </a:t>
            </a:r>
            <a:r>
              <a:rPr lang="en-US" dirty="0" err="1" smtClean="0">
                <a:solidFill>
                  <a:srgbClr val="0070C0"/>
                </a:solidFill>
              </a:rPr>
              <a:t>tempB</a:t>
            </a:r>
            <a:r>
              <a:rPr lang="en-US" dirty="0" smtClean="0">
                <a:solidFill>
                  <a:srgbClr val="0070C0"/>
                </a:solidFill>
              </a:rPr>
              <a:t>;</a:t>
            </a:r>
          </a:p>
          <a:p>
            <a:pPr marL="0" indent="0" algn="l">
              <a:buNone/>
            </a:pPr>
            <a:r>
              <a:rPr lang="ar-SA" dirty="0" smtClean="0">
                <a:solidFill>
                  <a:srgbClr val="0070C0"/>
                </a:solidFill>
              </a:rPr>
              <a:t>         </a:t>
            </a:r>
            <a:r>
              <a:rPr lang="en-US" dirty="0" smtClean="0">
                <a:solidFill>
                  <a:srgbClr val="0070C0"/>
                </a:solidFill>
              </a:rPr>
              <a:t>                                                            signal(sync2);           </a:t>
            </a:r>
            <a:endParaRPr lang="en-US" dirty="0" smtClean="0">
              <a:solidFill>
                <a:srgbClr val="0070C0"/>
              </a:solidFill>
            </a:endParaRPr>
          </a:p>
          <a:p>
            <a:pPr algn="l"/>
            <a:endParaRPr lang="ar-SA"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مشربية">
  <a:themeElements>
    <a:clrScheme name="تدرج الرمادي">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مشربية">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مشربية">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62</TotalTime>
  <Words>304</Words>
  <Application>Microsoft Office PowerPoint</Application>
  <PresentationFormat>عرض على الشاشة (3:4)‏</PresentationFormat>
  <Paragraphs>56</Paragraphs>
  <Slides>6</Slides>
  <Notes>0</Notes>
  <HiddenSlides>0</HiddenSlides>
  <MMClips>0</MMClips>
  <ScaleCrop>false</ScaleCrop>
  <HeadingPairs>
    <vt:vector size="4" baseType="variant">
      <vt:variant>
        <vt:lpstr>سمة</vt:lpstr>
      </vt:variant>
      <vt:variant>
        <vt:i4>1</vt:i4>
      </vt:variant>
      <vt:variant>
        <vt:lpstr>عناوين الشرائح</vt:lpstr>
      </vt:variant>
      <vt:variant>
        <vt:i4>6</vt:i4>
      </vt:variant>
    </vt:vector>
  </HeadingPairs>
  <TitlesOfParts>
    <vt:vector size="7" baseType="lpstr">
      <vt:lpstr>مشربية</vt:lpstr>
      <vt:lpstr>Process Synchronization</vt:lpstr>
      <vt:lpstr>الشريحة 2</vt:lpstr>
      <vt:lpstr>الشريحة 3</vt:lpstr>
      <vt:lpstr>الشريحة 4</vt:lpstr>
      <vt:lpstr>الشريحة 5</vt:lpstr>
      <vt:lpstr>الشريحة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عبدالرحمن</dc:creator>
  <cp:lastModifiedBy>نورة</cp:lastModifiedBy>
  <cp:revision>7</cp:revision>
  <dcterms:created xsi:type="dcterms:W3CDTF">2012-03-17T12:57:21Z</dcterms:created>
  <dcterms:modified xsi:type="dcterms:W3CDTF">2012-03-18T05:54:41Z</dcterms:modified>
</cp:coreProperties>
</file>